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7" r:id="rId19"/>
    <p:sldId id="275" r:id="rId20"/>
    <p:sldId id="276" r:id="rId21"/>
    <p:sldId id="257" r:id="rId22"/>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418" y="2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09/03/2023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20</a:t>
            </a:fld>
            <a:endParaRPr lang="it-IT"/>
          </a:p>
        </p:txBody>
      </p:sp>
    </p:spTree>
    <p:extLst>
      <p:ext uri="{BB962C8B-B14F-4D97-AF65-F5344CB8AC3E}">
        <p14:creationId xmlns:p14="http://schemas.microsoft.com/office/powerpoint/2010/main" val="250004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13</a:t>
            </a:fld>
            <a:endParaRPr lang="it-IT"/>
          </a:p>
        </p:txBody>
      </p:sp>
    </p:spTree>
    <p:extLst>
      <p:ext uri="{BB962C8B-B14F-4D97-AF65-F5344CB8AC3E}">
        <p14:creationId xmlns:p14="http://schemas.microsoft.com/office/powerpoint/2010/main" val="311186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14</a:t>
            </a:fld>
            <a:endParaRPr lang="it-IT"/>
          </a:p>
        </p:txBody>
      </p:sp>
    </p:spTree>
    <p:extLst>
      <p:ext uri="{BB962C8B-B14F-4D97-AF65-F5344CB8AC3E}">
        <p14:creationId xmlns:p14="http://schemas.microsoft.com/office/powerpoint/2010/main" val="207854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15</a:t>
            </a:fld>
            <a:endParaRPr lang="it-IT"/>
          </a:p>
        </p:txBody>
      </p:sp>
    </p:spTree>
    <p:extLst>
      <p:ext uri="{BB962C8B-B14F-4D97-AF65-F5344CB8AC3E}">
        <p14:creationId xmlns:p14="http://schemas.microsoft.com/office/powerpoint/2010/main" val="323468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16</a:t>
            </a:fld>
            <a:endParaRPr lang="it-IT"/>
          </a:p>
        </p:txBody>
      </p:sp>
    </p:spTree>
    <p:extLst>
      <p:ext uri="{BB962C8B-B14F-4D97-AF65-F5344CB8AC3E}">
        <p14:creationId xmlns:p14="http://schemas.microsoft.com/office/powerpoint/2010/main" val="7048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17</a:t>
            </a:fld>
            <a:endParaRPr lang="it-IT"/>
          </a:p>
        </p:txBody>
      </p:sp>
    </p:spTree>
    <p:extLst>
      <p:ext uri="{BB962C8B-B14F-4D97-AF65-F5344CB8AC3E}">
        <p14:creationId xmlns:p14="http://schemas.microsoft.com/office/powerpoint/2010/main" val="173130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18</a:t>
            </a:fld>
            <a:endParaRPr lang="it-IT"/>
          </a:p>
        </p:txBody>
      </p:sp>
    </p:spTree>
    <p:extLst>
      <p:ext uri="{BB962C8B-B14F-4D97-AF65-F5344CB8AC3E}">
        <p14:creationId xmlns:p14="http://schemas.microsoft.com/office/powerpoint/2010/main" val="400482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19</a:t>
            </a:fld>
            <a:endParaRPr lang="it-IT"/>
          </a:p>
        </p:txBody>
      </p:sp>
    </p:spTree>
    <p:extLst>
      <p:ext uri="{BB962C8B-B14F-4D97-AF65-F5344CB8AC3E}">
        <p14:creationId xmlns:p14="http://schemas.microsoft.com/office/powerpoint/2010/main" val="417241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www.nature.com/articles/srep01467"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arxiv.org/abs/0803.047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arxiv.org/abs/0707.0609"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9CB67B1-4DA5-B5A5-98E2-76D32C5F25A2}"/>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15" name="Immagine 14">
            <a:extLst>
              <a:ext uri="{FF2B5EF4-FFF2-40B4-BE49-F238E27FC236}">
                <a16:creationId xmlns:a16="http://schemas.microsoft.com/office/drawing/2014/main" id="{45B3FECC-B5F3-9B12-2783-9864E15E79E6}"/>
              </a:ext>
            </a:extLst>
          </p:cNvPr>
          <p:cNvPicPr>
            <a:picLocks noChangeAspect="1"/>
          </p:cNvPicPr>
          <p:nvPr/>
        </p:nvPicPr>
        <p:blipFill>
          <a:blip r:embed="rId3">
            <a:extLst>
              <a:ext uri="{28A0092B-C50C-407E-A947-70E740481C1C}">
                <a14:useLocalDpi xmlns:a14="http://schemas.microsoft.com/office/drawing/2010/main" val="0"/>
              </a:ext>
            </a:extLst>
          </a:blip>
          <a:srcRect l="2530" r="2530"/>
          <a:stretch/>
        </p:blipFill>
        <p:spPr>
          <a:xfrm>
            <a:off x="6699250" y="85090"/>
            <a:ext cx="15128025" cy="1303729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9" name="CasellaDiTesto 8">
            <a:extLst>
              <a:ext uri="{FF2B5EF4-FFF2-40B4-BE49-F238E27FC236}">
                <a16:creationId xmlns:a16="http://schemas.microsoft.com/office/drawing/2014/main" id="{1A0517BC-D281-2C99-E1EA-6F35228A7572}"/>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CasellaDiTesto 12">
            <a:extLst>
              <a:ext uri="{FF2B5EF4-FFF2-40B4-BE49-F238E27FC236}">
                <a16:creationId xmlns:a16="http://schemas.microsoft.com/office/drawing/2014/main" id="{93E4F52D-E0D7-5734-67D1-6B73B3E9BD1A}"/>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Fig.17: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CCA338E-B671-A0F1-5C51-8AF0356EB04B}"/>
              </a:ext>
            </a:extLst>
          </p:cNvPr>
          <p:cNvPicPr>
            <a:picLocks noChangeAspect="1"/>
          </p:cNvPicPr>
          <p:nvPr/>
        </p:nvPicPr>
        <p:blipFill rotWithShape="1">
          <a:blip r:embed="rId3">
            <a:extLst>
              <a:ext uri="{28A0092B-C50C-407E-A947-70E740481C1C}">
                <a14:useLocalDpi xmlns:a14="http://schemas.microsoft.com/office/drawing/2010/main" val="0"/>
              </a:ext>
            </a:extLst>
          </a:blip>
          <a:srcRect l="3230" t="5911" r="6002" b="5549"/>
          <a:stretch/>
        </p:blipFill>
        <p:spPr>
          <a:xfrm>
            <a:off x="8490823" y="3006724"/>
            <a:ext cx="11619627" cy="8610601"/>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067800" cy="946156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We can also  consider the core-periphery profile of the network to highlight an ordering of nodes from the periphery to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see that the top 7 degree nodes are in the core.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solidFill>
                <a:schemeClr val="tx1"/>
              </a:solidFill>
              <a:ea typeface="-OC Format Sans Bd" panose="00000800000000000000" pitchFamily="50" charset="0"/>
            </a:endParaRPr>
          </a:p>
          <a:p>
            <a:pPr marL="795020">
              <a:spcBef>
                <a:spcPts val="100"/>
              </a:spcBef>
            </a:pPr>
            <a:r>
              <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Profiling core-periphery network structure by random walkers</a:t>
            </a:r>
            <a:r>
              <a:rPr lang="en-US" sz="3200" i="1" dirty="0">
                <a:latin typeface="Calibri Light" panose="020F0302020204030204" pitchFamily="34" charset="0"/>
                <a:ea typeface="Calibri Light" panose="020F0302020204030204" pitchFamily="34" charset="0"/>
                <a:cs typeface="Calibri Light" panose="020F0302020204030204" pitchFamily="34" charset="0"/>
              </a:rPr>
              <a:t>, F. Della Rossa et al, 2013.</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600" dirty="0">
                <a:latin typeface="Calibri Light" panose="020F0302020204030204" pitchFamily="34" charset="0"/>
                <a:ea typeface="Calibri Light" panose="020F0302020204030204" pitchFamily="34" charset="0"/>
                <a:cs typeface="Calibri Light" panose="020F0302020204030204" pitchFamily="34" charset="0"/>
                <a:hlinkClick r:id="rId5"/>
              </a:rPr>
              <a:t>nature.com</a:t>
            </a:r>
            <a:r>
              <a:rPr lang="en-US" sz="3600" dirty="0">
                <a:latin typeface="Calibri Light" panose="020F0302020204030204" pitchFamily="34" charset="0"/>
                <a:ea typeface="Calibri Light" panose="020F0302020204030204" pitchFamily="34" charset="0"/>
                <a:cs typeface="Calibri Light" panose="020F0302020204030204" pitchFamily="34" charset="0"/>
              </a:rPr>
              <a:t>)</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4" name="CasellaDiTesto 3">
            <a:extLst>
              <a:ext uri="{FF2B5EF4-FFF2-40B4-BE49-F238E27FC236}">
                <a16:creationId xmlns:a16="http://schemas.microsoft.com/office/drawing/2014/main" id="{3842DAB9-C444-0B33-96F7-35DE432E34A5}"/>
              </a:ext>
            </a:extLst>
          </p:cNvPr>
          <p:cNvSpPr txBox="1"/>
          <p:nvPr/>
        </p:nvSpPr>
        <p:spPr>
          <a:xfrm>
            <a:off x="7388225" y="11617325"/>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Fig.18: </a:t>
            </a:r>
            <a:r>
              <a:rPr lang="it-IT" sz="2800" dirty="0">
                <a:latin typeface="Calibri Light" panose="020F0302020204030204" pitchFamily="34" charset="0"/>
                <a:ea typeface="Calibri Light" panose="020F0302020204030204" pitchFamily="34" charset="0"/>
                <a:cs typeface="Calibri Light" panose="020F0302020204030204" pitchFamily="34" charset="0"/>
              </a:rPr>
              <a:t>Core-</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periphery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profile</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ordered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nodes</a:t>
            </a:r>
            <a:r>
              <a:rPr lang="it-IT" sz="2800" dirty="0">
                <a:latin typeface="Calibri Light" panose="020F0302020204030204" pitchFamily="34" charset="0"/>
                <a:ea typeface="Calibri Light" panose="020F0302020204030204" pitchFamily="34" charset="0"/>
                <a:cs typeface="Calibri Light" panose="020F0302020204030204" pitchFamily="34" charset="0"/>
              </a:rPr>
              <a:t>, custom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3460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B97F9FB-6F1C-545B-2E78-DCE731F11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 y="3994897"/>
            <a:ext cx="9960037" cy="7470028"/>
          </a:xfrm>
          <a:prstGeom prst="rect">
            <a:avLst/>
          </a:prstGeom>
        </p:spPr>
      </p:pic>
      <p:pic>
        <p:nvPicPr>
          <p:cNvPr id="7" name="Immagine 6">
            <a:extLst>
              <a:ext uri="{FF2B5EF4-FFF2-40B4-BE49-F238E27FC236}">
                <a16:creationId xmlns:a16="http://schemas.microsoft.com/office/drawing/2014/main" id="{03B9F306-E3D0-0577-DDFC-3B64A4751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28250" y="3989695"/>
            <a:ext cx="9966972" cy="7475229"/>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Robustness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To analyze the robustness of the network, both attacks and failures were simulated. The robustness evaluation is made by considering the efficiency (E) and the ratio of the largest connected component to the entire network (S/N).</a:t>
            </a:r>
            <a:endParaRPr lang="en-US" sz="3600" kern="0" spc="-200" dirty="0">
              <a:solidFill>
                <a:schemeClr val="tx1"/>
              </a:solidFill>
              <a:ea typeface="-OC Format Sans Bd" panose="00000800000000000000" pitchFamily="50" charset="0"/>
            </a:endParaRPr>
          </a:p>
        </p:txBody>
      </p:sp>
      <p:sp>
        <p:nvSpPr>
          <p:cNvPr id="9" name="CasellaDiTesto 8">
            <a:extLst>
              <a:ext uri="{FF2B5EF4-FFF2-40B4-BE49-F238E27FC236}">
                <a16:creationId xmlns:a16="http://schemas.microsoft.com/office/drawing/2014/main" id="{9B346E82-8E6F-5595-DB9C-5939E89066C2}"/>
              </a:ext>
            </a:extLst>
          </p:cNvPr>
          <p:cNvSpPr txBox="1"/>
          <p:nvPr/>
        </p:nvSpPr>
        <p:spPr>
          <a:xfrm>
            <a:off x="4337050" y="11659282"/>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Fig.19: </a:t>
            </a:r>
            <a:r>
              <a:rPr lang="it-IT" sz="2800" dirty="0">
                <a:latin typeface="Calibri Light" panose="020F0302020204030204" pitchFamily="34" charset="0"/>
                <a:ea typeface="Calibri Light" panose="020F0302020204030204" pitchFamily="34" charset="0"/>
                <a:cs typeface="Calibri Light" panose="020F0302020204030204" pitchFamily="34" charset="0"/>
              </a:rPr>
              <a:t>Attacks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failures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simulation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64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C1ECDE6-9E61-C771-8FD2-A4AA5375A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71" y="2049558"/>
            <a:ext cx="13124128" cy="1073792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2268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Louvain</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Analyzing the network from a community perspective revealed that the network has a strong community structure.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By using the Louvain method 21 communities are found, with a corresponding modularity score of 0.862.</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We </a:t>
            </a:r>
            <a:r>
              <a:rPr lang="en-US" sz="3600" kern="0" spc="-200" dirty="0">
                <a:ea typeface="-OC Format Sans Bd" panose="00000800000000000000" pitchFamily="50" charset="0"/>
              </a:rPr>
              <a:t>also </a:t>
            </a:r>
            <a:r>
              <a:rPr lang="en-US" sz="3600" kern="0" spc="-200" dirty="0">
                <a:solidFill>
                  <a:schemeClr val="tx1"/>
                </a:solidFill>
                <a:ea typeface="-OC Format Sans Bd" panose="00000800000000000000" pitchFamily="50" charset="0"/>
              </a:rPr>
              <a:t>note that (especially in the central </a:t>
            </a:r>
          </a:p>
          <a:p>
            <a:pPr marL="795020" algn="l">
              <a:spcBef>
                <a:spcPts val="100"/>
              </a:spcBef>
            </a:pPr>
            <a:r>
              <a:rPr lang="en-US" sz="3600" kern="0" spc="-200" dirty="0">
                <a:ea typeface="-OC Format Sans Bd" panose="00000800000000000000" pitchFamily="50" charset="0"/>
              </a:rPr>
              <a:t>Europe) the communities correspond quite </a:t>
            </a:r>
          </a:p>
          <a:p>
            <a:pPr marL="795020" algn="l">
              <a:spcBef>
                <a:spcPts val="100"/>
              </a:spcBef>
            </a:pPr>
            <a:r>
              <a:rPr lang="en-US" sz="3600" kern="0" spc="-200" dirty="0">
                <a:ea typeface="-OC Format Sans Bd" panose="00000800000000000000" pitchFamily="50" charset="0"/>
              </a:rPr>
              <a:t>well with countries.</a:t>
            </a: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Fast unfolding of communities in large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networks, Blondel et al. 2008.</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t>
            </a:r>
            <a:r>
              <a:rPr lang="en-US" sz="3200" dirty="0">
                <a:solidFill>
                  <a:srgbClr val="0000FF"/>
                </a:solidFill>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5" y="11671341"/>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Fig.20: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Louvain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eith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1905000" cy="1077218"/>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0.862</a:t>
            </a:r>
          </a:p>
        </p:txBody>
      </p:sp>
    </p:spTree>
    <p:extLst>
      <p:ext uri="{BB962C8B-B14F-4D97-AF65-F5344CB8AC3E}">
        <p14:creationId xmlns:p14="http://schemas.microsoft.com/office/powerpoint/2010/main" val="25252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2A43FC5-0EFD-EA39-0398-5B72BEAB8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58252" y="2016125"/>
            <a:ext cx="14771398" cy="1208569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97308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An alternative method to reveal the network’s community structure is by using the persistence probabilities.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Increasingly granular partitions are generated using (divisive) hierarchical clustering (using Floyd-</a:t>
            </a:r>
            <a:r>
              <a:rPr lang="en-US" sz="3600" kern="0" spc="-200" dirty="0" err="1">
                <a:ea typeface="-OC Format Sans Bd" panose="00000800000000000000" pitchFamily="50" charset="0"/>
              </a:rPr>
              <a:t>Warshall</a:t>
            </a:r>
            <a:r>
              <a:rPr lang="en-US" sz="3600" kern="0" spc="-200" dirty="0">
                <a:ea typeface="-OC Format Sans Bd" panose="00000800000000000000" pitchFamily="50" charset="0"/>
              </a:rPr>
              <a:t> to generate the distance matrix), then the partitions are evaluated by means of a persistence probability threshold (</a:t>
            </a:r>
            <a:r>
              <a:rPr lang="el-GR" sz="3600" dirty="0"/>
              <a:t>α</a:t>
            </a:r>
            <a:r>
              <a:rPr lang="en-US" sz="3600" kern="0" spc="-200" dirty="0">
                <a:ea typeface="-OC Format Sans Bd" panose="00000800000000000000" pitchFamily="50" charset="0"/>
              </a:rPr>
              <a:t>), finally, the more granular partition is taken.</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73338"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Fig.21: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2667000" cy="2062103"/>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0.849</a:t>
            </a:r>
          </a:p>
          <a:p>
            <a:r>
              <a:rPr lang="el-GR" sz="3200" b="1" dirty="0"/>
              <a:t>α</a:t>
            </a:r>
            <a:r>
              <a:rPr lang="it-IT" sz="3200" b="1" dirty="0"/>
              <a:t> = 0.85</a:t>
            </a:r>
          </a:p>
          <a:p>
            <a:r>
              <a:rPr lang="it-IT" sz="3200" b="1" dirty="0" err="1"/>
              <a:t>d</a:t>
            </a:r>
            <a:r>
              <a:rPr lang="it-IT" sz="2000" b="1" dirty="0" err="1"/>
              <a:t>ij</a:t>
            </a:r>
            <a:r>
              <a:rPr lang="it-IT" sz="3200" b="1" dirty="0"/>
              <a:t> = </a:t>
            </a:r>
            <a:r>
              <a:rPr lang="it-IT" sz="3200" b="1" dirty="0" err="1"/>
              <a:t>sht</a:t>
            </a:r>
            <a:r>
              <a:rPr lang="it-IT" sz="3200" b="1" dirty="0"/>
              <a:t>. </a:t>
            </a:r>
            <a:r>
              <a:rPr lang="it-IT" sz="3200" b="1" dirty="0" err="1"/>
              <a:t>path</a:t>
            </a:r>
            <a:endParaRPr lang="it-IT" sz="3200" b="1" dirty="0"/>
          </a:p>
        </p:txBody>
      </p:sp>
    </p:spTree>
    <p:extLst>
      <p:ext uri="{BB962C8B-B14F-4D97-AF65-F5344CB8AC3E}">
        <p14:creationId xmlns:p14="http://schemas.microsoft.com/office/powerpoint/2010/main" val="31341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496CBB7-DCA7-35FC-D0B5-4049F6ED8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1006" y="3028233"/>
            <a:ext cx="11125200" cy="83439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From the plot we can notice that the “last” partition which is composed by communities above the dashed line is the one with 21 communities.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Other tests can be done by varying alpha and by changing the distance used for the clustering.</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Fig.22: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4" name="Connettore 2 13">
            <a:extLst>
              <a:ext uri="{FF2B5EF4-FFF2-40B4-BE49-F238E27FC236}">
                <a16:creationId xmlns:a16="http://schemas.microsoft.com/office/drawing/2014/main" id="{83F22FDF-D77D-DE09-F211-69C5B716996C}"/>
              </a:ext>
            </a:extLst>
          </p:cNvPr>
          <p:cNvCxnSpPr>
            <a:cxnSpLocks/>
          </p:cNvCxnSpPr>
          <p:nvPr/>
        </p:nvCxnSpPr>
        <p:spPr>
          <a:xfrm flipV="1">
            <a:off x="16813960" y="6969125"/>
            <a:ext cx="629490" cy="10462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69AFC14C-8C6E-1D0D-2176-32C45C33E25A}"/>
              </a:ext>
            </a:extLst>
          </p:cNvPr>
          <p:cNvSpPr txBox="1"/>
          <p:nvPr/>
        </p:nvSpPr>
        <p:spPr>
          <a:xfrm>
            <a:off x="16071850" y="8031460"/>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345932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6F5A0EA-5E3F-9E3F-154E-3F2F3AB1C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3164393"/>
            <a:ext cx="8863602" cy="664770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820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Immagine 1">
            <a:extLst>
              <a:ext uri="{FF2B5EF4-FFF2-40B4-BE49-F238E27FC236}">
                <a16:creationId xmlns:a16="http://schemas.microsoft.com/office/drawing/2014/main" id="{D8DCD524-943E-3383-3AE0-C902C9250D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85050" y="2463311"/>
            <a:ext cx="13865666" cy="11344635"/>
          </a:xfrm>
          <a:prstGeom prst="rect">
            <a:avLst/>
          </a:prstGeom>
        </p:spPr>
      </p:pic>
      <p:sp>
        <p:nvSpPr>
          <p:cNvPr id="3" name="CasellaDiTesto 2">
            <a:extLst>
              <a:ext uri="{FF2B5EF4-FFF2-40B4-BE49-F238E27FC236}">
                <a16:creationId xmlns:a16="http://schemas.microsoft.com/office/drawing/2014/main" id="{35FD74FF-E203-5AA3-F08E-1845D519298D}"/>
              </a:ext>
            </a:extLst>
          </p:cNvPr>
          <p:cNvSpPr txBox="1"/>
          <p:nvPr/>
        </p:nvSpPr>
        <p:spPr>
          <a:xfrm>
            <a:off x="14915152" y="4221222"/>
            <a:ext cx="2667000" cy="2062103"/>
          </a:xfrm>
          <a:prstGeom prst="rect">
            <a:avLst/>
          </a:prstGeom>
          <a:noFill/>
          <a:ln>
            <a:solidFill>
              <a:schemeClr val="tx1"/>
            </a:solidFill>
            <a:bevel/>
          </a:ln>
          <a:effectLst/>
        </p:spPr>
        <p:txBody>
          <a:bodyPr wrap="square" rtlCol="0">
            <a:spAutoFit/>
          </a:bodyPr>
          <a:lstStyle/>
          <a:p>
            <a:r>
              <a:rPr lang="it-IT" sz="3200" b="1" dirty="0"/>
              <a:t>q = 22</a:t>
            </a:r>
          </a:p>
          <a:p>
            <a:r>
              <a:rPr lang="it-IT" sz="3200" b="1" dirty="0"/>
              <a:t>Q = 0.833</a:t>
            </a:r>
          </a:p>
          <a:p>
            <a:r>
              <a:rPr lang="el-GR" sz="3200" b="1" dirty="0"/>
              <a:t>α</a:t>
            </a:r>
            <a:r>
              <a:rPr lang="it-IT" sz="3200" b="1" dirty="0"/>
              <a:t> = 0.7</a:t>
            </a:r>
          </a:p>
          <a:p>
            <a:r>
              <a:rPr lang="it-IT" sz="3200" b="1" dirty="0" err="1"/>
              <a:t>d</a:t>
            </a:r>
            <a:r>
              <a:rPr lang="it-IT" sz="2000" b="1" dirty="0" err="1"/>
              <a:t>ij</a:t>
            </a:r>
            <a:r>
              <a:rPr lang="it-IT" sz="3200" b="1" dirty="0"/>
              <a:t> = MFPT</a:t>
            </a:r>
          </a:p>
        </p:txBody>
      </p:sp>
      <p:sp>
        <p:nvSpPr>
          <p:cNvPr id="7" name="CasellaDiTesto 6">
            <a:extLst>
              <a:ext uri="{FF2B5EF4-FFF2-40B4-BE49-F238E27FC236}">
                <a16:creationId xmlns:a16="http://schemas.microsoft.com/office/drawing/2014/main" id="{E56DC7C1-0D09-6B60-DF5C-9A35E4944EE2}"/>
              </a:ext>
            </a:extLst>
          </p:cNvPr>
          <p:cNvSpPr txBox="1"/>
          <p:nvPr/>
        </p:nvSpPr>
        <p:spPr>
          <a:xfrm>
            <a:off x="8147270"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Fig.23: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3" name="Connettore 2 12">
            <a:extLst>
              <a:ext uri="{FF2B5EF4-FFF2-40B4-BE49-F238E27FC236}">
                <a16:creationId xmlns:a16="http://schemas.microsoft.com/office/drawing/2014/main" id="{3D9E8E8E-4422-D33E-9478-75BB1EF1F340}"/>
              </a:ext>
            </a:extLst>
          </p:cNvPr>
          <p:cNvCxnSpPr>
            <a:cxnSpLocks/>
          </p:cNvCxnSpPr>
          <p:nvPr/>
        </p:nvCxnSpPr>
        <p:spPr>
          <a:xfrm flipV="1">
            <a:off x="6601663" y="4987925"/>
            <a:ext cx="935787" cy="115075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5B81F972-1131-15ED-D544-21307172AAD1}"/>
              </a:ext>
            </a:extLst>
          </p:cNvPr>
          <p:cNvSpPr txBox="1"/>
          <p:nvPr/>
        </p:nvSpPr>
        <p:spPr>
          <a:xfrm>
            <a:off x="5859553" y="6154775"/>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298123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B505CB8-7594-AE01-C50F-12B8778F49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1278" y="2049558"/>
            <a:ext cx="14419340" cy="1179764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a:t>
            </a:r>
            <a:r>
              <a:rPr lang="en-US" sz="7200" kern="0" spc="-200" dirty="0" err="1">
                <a:latin typeface="Calibri" panose="020F0502020204030204" pitchFamily="34" charset="0"/>
                <a:ea typeface="-OC Format Sans Bd" panose="00000800000000000000" pitchFamily="50" charset="0"/>
              </a:rPr>
              <a:t>Infomap</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144000" cy="97565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a:t>
            </a:r>
            <a:r>
              <a:rPr lang="en-US" sz="3600" kern="0" spc="-200" dirty="0" err="1">
                <a:ea typeface="-OC Format Sans Bd" panose="00000800000000000000" pitchFamily="50" charset="0"/>
              </a:rPr>
              <a:t>Infomap</a:t>
            </a:r>
            <a:r>
              <a:rPr lang="en-US" sz="3600" kern="0" spc="-200" dirty="0">
                <a:ea typeface="-OC Format Sans Bd" panose="00000800000000000000" pitchFamily="50" charset="0"/>
              </a:rPr>
              <a:t> we obtain a finer division between communities, in fact 112 communities are highlighted by the algorithm.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this case we can distinguish some relevant regions, for example Italy seems to be divided in 3 main parts (north, center, south).</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Maps of random walks on complex networks reveal community structure, M. </a:t>
            </a:r>
            <a:r>
              <a:rPr lang="en-US" sz="3200" dirty="0" err="1">
                <a:latin typeface="Calibri Light" panose="020F0302020204030204" pitchFamily="34" charset="0"/>
                <a:ea typeface="Calibri Light" panose="020F0302020204030204" pitchFamily="34" charset="0"/>
                <a:cs typeface="Calibri Light" panose="020F0302020204030204" pitchFamily="34" charset="0"/>
              </a:rPr>
              <a:t>Rosvall</a:t>
            </a:r>
            <a:r>
              <a:rPr lang="en-US" sz="3200" dirty="0">
                <a:latin typeface="Calibri Light" panose="020F0302020204030204" pitchFamily="34" charset="0"/>
                <a:ea typeface="Calibri Light" panose="020F0302020204030204" pitchFamily="34" charset="0"/>
                <a:cs typeface="Calibri Light" panose="020F0302020204030204" pitchFamily="34" charset="0"/>
              </a:rPr>
              <a:t>, C. T. Bergstrom, 2008. (</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Fig.24: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Infomap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3" name="CasellaDiTesto 12">
            <a:extLst>
              <a:ext uri="{FF2B5EF4-FFF2-40B4-BE49-F238E27FC236}">
                <a16:creationId xmlns:a16="http://schemas.microsoft.com/office/drawing/2014/main" id="{0383929A-9408-6C27-ED09-B8E7C0B702FF}"/>
              </a:ext>
            </a:extLst>
          </p:cNvPr>
          <p:cNvSpPr txBox="1"/>
          <p:nvPr/>
        </p:nvSpPr>
        <p:spPr>
          <a:xfrm>
            <a:off x="14730786" y="4491651"/>
            <a:ext cx="1905000" cy="1077218"/>
          </a:xfrm>
          <a:prstGeom prst="rect">
            <a:avLst/>
          </a:prstGeom>
          <a:noFill/>
          <a:ln>
            <a:solidFill>
              <a:schemeClr val="tx1"/>
            </a:solidFill>
            <a:bevel/>
          </a:ln>
          <a:effectLst/>
        </p:spPr>
        <p:txBody>
          <a:bodyPr wrap="square" rtlCol="0">
            <a:spAutoFit/>
          </a:bodyPr>
          <a:lstStyle/>
          <a:p>
            <a:r>
              <a:rPr lang="it-IT" sz="3200" b="1" dirty="0"/>
              <a:t>q = 112</a:t>
            </a:r>
          </a:p>
          <a:p>
            <a:r>
              <a:rPr lang="it-IT" sz="3200" b="1" dirty="0"/>
              <a:t>Q = 0.784</a:t>
            </a:r>
          </a:p>
        </p:txBody>
      </p:sp>
    </p:spTree>
    <p:extLst>
      <p:ext uri="{BB962C8B-B14F-4D97-AF65-F5344CB8AC3E}">
        <p14:creationId xmlns:p14="http://schemas.microsoft.com/office/powerpoint/2010/main" val="317298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59BE8D5F-714C-40ED-B17A-2852A6E7B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527" y="3230954"/>
            <a:ext cx="12779364" cy="79508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BPA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1005403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err="1">
                <a:ea typeface="-OC Format Sans Bd" panose="00000800000000000000" pitchFamily="50" charset="0"/>
              </a:rPr>
              <a:t>Spiegazione</a:t>
            </a:r>
            <a:r>
              <a:rPr lang="en-US" sz="3600" kern="0" spc="-200" dirty="0">
                <a:ea typeface="-OC Format Sans Bd" panose="00000800000000000000" pitchFamily="50" charset="0"/>
              </a:rPr>
              <a:t> minima </a:t>
            </a:r>
            <a:r>
              <a:rPr lang="en-US" sz="3600" kern="0" spc="-200" dirty="0" err="1">
                <a:ea typeface="-OC Format Sans Bd" panose="00000800000000000000" pitchFamily="50" charset="0"/>
              </a:rPr>
              <a:t>funzionamento</a:t>
            </a: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it-IT" sz="3200" dirty="0">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en-US" sz="3200" kern="0" spc="-200" dirty="0">
              <a:ea typeface="-OC Format Sans Bd" panose="00000800000000000000" pitchFamily="50"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6851650"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Fig.25: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structure</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revealed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BPA.</a:t>
            </a:r>
          </a:p>
        </p:txBody>
      </p:sp>
    </p:spTree>
    <p:extLst>
      <p:ext uri="{BB962C8B-B14F-4D97-AF65-F5344CB8AC3E}">
        <p14:creationId xmlns:p14="http://schemas.microsoft.com/office/powerpoint/2010/main" val="2638497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7467600" cy="671209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sp>
        <p:nvSpPr>
          <p:cNvPr id="25" name="CasellaDiTesto 24">
            <a:extLst>
              <a:ext uri="{FF2B5EF4-FFF2-40B4-BE49-F238E27FC236}">
                <a16:creationId xmlns:a16="http://schemas.microsoft.com/office/drawing/2014/main" id="{5C2F6E59-58FA-502E-E63D-E2D4C43B6A7C}"/>
              </a:ext>
            </a:extLst>
          </p:cNvPr>
          <p:cNvSpPr txBox="1"/>
          <p:nvPr/>
        </p:nvSpPr>
        <p:spPr>
          <a:xfrm>
            <a:off x="9213850" y="11328517"/>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A6BAFEDC-5EC7-1067-3847-FA08EF302F44}"/>
              </a:ext>
            </a:extLst>
          </p:cNvPr>
          <p:cNvPicPr>
            <a:picLocks noChangeAspect="1"/>
          </p:cNvPicPr>
          <p:nvPr/>
        </p:nvPicPr>
        <p:blipFill>
          <a:blip r:embed="rId3">
            <a:extLst>
              <a:ext uri="{28A0092B-C50C-407E-A947-70E740481C1C}">
                <a14:useLocalDpi xmlns:a14="http://schemas.microsoft.com/office/drawing/2010/main" val="0"/>
              </a:ext>
            </a:extLst>
          </a:blip>
          <a:srcRect t="6631" b="6631"/>
          <a:stretch/>
        </p:blipFill>
        <p:spPr>
          <a:xfrm>
            <a:off x="5556251" y="812470"/>
            <a:ext cx="16804366" cy="11925678"/>
          </a:xfrm>
          <a:prstGeom prst="rect">
            <a:avLst/>
          </a:prstGeom>
        </p:spPr>
      </p:pic>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72373"/>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99A4DC5-248A-AEEE-8E72-A3BB532B3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050" y="-22987"/>
            <a:ext cx="17068800" cy="1396538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7543800" cy="391645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but only one of them is relevant, so only the latter was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6" name="CasellaDiTesto 15">
            <a:extLst>
              <a:ext uri="{FF2B5EF4-FFF2-40B4-BE49-F238E27FC236}">
                <a16:creationId xmlns:a16="http://schemas.microsoft.com/office/drawing/2014/main" id="{08ECF22D-0B96-73AB-CB9C-533DE0B237FE}"/>
              </a:ext>
            </a:extLst>
          </p:cNvPr>
          <p:cNvSpPr txBox="1"/>
          <p:nvPr/>
        </p:nvSpPr>
        <p:spPr>
          <a:xfrm>
            <a:off x="6775450"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purple</a:t>
            </a:r>
            <a:r>
              <a:rPr lang="it-IT" sz="2800" dirty="0">
                <a:latin typeface="Calibri Light" panose="020F0302020204030204" pitchFamily="34" charset="0"/>
                <a:ea typeface="Calibri Light" panose="020F0302020204030204" pitchFamily="34" charset="0"/>
                <a:cs typeface="Calibri Light" panose="020F0302020204030204" pitchFamily="34" charset="0"/>
              </a:rPr>
              <a:t>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 y="5368925"/>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10820400" cy="16748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and the degree distribution we can state that the network is neither a small word nor scale-free.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2927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8" name="Immagine 17">
            <a:extLst>
              <a:ext uri="{FF2B5EF4-FFF2-40B4-BE49-F238E27FC236}">
                <a16:creationId xmlns:a16="http://schemas.microsoft.com/office/drawing/2014/main" id="{C286E31C-607C-4644-884E-A9FCE36E688F}"/>
              </a:ext>
            </a:extLst>
          </p:cNvPr>
          <p:cNvPicPr>
            <a:picLocks noChangeAspect="1"/>
          </p:cNvPicPr>
          <p:nvPr/>
        </p:nvPicPr>
        <p:blipFill>
          <a:blip r:embed="rId5"/>
          <a:stretch>
            <a:fillRect/>
          </a:stretch>
        </p:blipFill>
        <p:spPr>
          <a:xfrm>
            <a:off x="11728450" y="2473325"/>
            <a:ext cx="7769279" cy="2572694"/>
          </a:xfrm>
          <a:prstGeom prst="rect">
            <a:avLst/>
          </a:prstGeom>
        </p:spPr>
      </p:pic>
      <p:sp>
        <p:nvSpPr>
          <p:cNvPr id="19" name="CasellaDiTesto 18">
            <a:extLst>
              <a:ext uri="{FF2B5EF4-FFF2-40B4-BE49-F238E27FC236}">
                <a16:creationId xmlns:a16="http://schemas.microsoft.com/office/drawing/2014/main" id="{B6297119-EABF-C081-B5AF-B7CF1C59D0AC}"/>
              </a:ext>
            </a:extLst>
          </p:cNvPr>
          <p:cNvSpPr txBox="1"/>
          <p:nvPr/>
        </p:nvSpPr>
        <p:spPr>
          <a:xfrm>
            <a:off x="11865535" y="50641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374650" y="3967827"/>
            <a:ext cx="8427342" cy="6712918"/>
          </a:xfrm>
          <a:prstGeom prst="rect">
            <a:avLst/>
          </a:prstGeom>
        </p:spPr>
      </p:pic>
      <p:pic>
        <p:nvPicPr>
          <p:cNvPr id="27" name="Immagine 26">
            <a:extLst>
              <a:ext uri="{FF2B5EF4-FFF2-40B4-BE49-F238E27FC236}">
                <a16:creationId xmlns:a16="http://schemas.microsoft.com/office/drawing/2014/main" id="{1D4AFDD4-EFEE-7127-6D13-039B439BF141}"/>
              </a:ext>
            </a:extLst>
          </p:cNvPr>
          <p:cNvPicPr>
            <a:picLocks noChangeAspect="1"/>
          </p:cNvPicPr>
          <p:nvPr/>
        </p:nvPicPr>
        <p:blipFill rotWithShape="1">
          <a:blip r:embed="rId3">
            <a:extLst>
              <a:ext uri="{28A0092B-C50C-407E-A947-70E740481C1C}">
                <a14:useLocalDpi xmlns:a14="http://schemas.microsoft.com/office/drawing/2010/main" val="0"/>
              </a:ext>
            </a:extLst>
          </a:blip>
          <a:srcRect l="5831" t="13417" r="9395" b="936"/>
          <a:stretch/>
        </p:blipFill>
        <p:spPr>
          <a:xfrm>
            <a:off x="7918450" y="1885905"/>
            <a:ext cx="12185650" cy="100727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CasellaDiTesto 1">
            <a:extLst>
              <a:ext uri="{FF2B5EF4-FFF2-40B4-BE49-F238E27FC236}">
                <a16:creationId xmlns:a16="http://schemas.microsoft.com/office/drawing/2014/main" id="{587097C1-C105-1EDE-D9C2-86D9FE4549DB}"/>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46E8A44-8D6B-92D9-0DF5-BD6B449B5BF9}"/>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a:blip r:embed="rId3">
            <a:extLst>
              <a:ext uri="{28A0092B-C50C-407E-A947-70E740481C1C}">
                <a14:useLocalDpi xmlns:a14="http://schemas.microsoft.com/office/drawing/2010/main" val="0"/>
              </a:ext>
            </a:extLst>
          </a:blip>
          <a:srcRect l="120" r="120"/>
          <a:stretch/>
        </p:blipFill>
        <p:spPr>
          <a:xfrm>
            <a:off x="7156450" y="1505457"/>
            <a:ext cx="12802738" cy="1050007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3" name="CasellaDiTesto 2">
            <a:extLst>
              <a:ext uri="{FF2B5EF4-FFF2-40B4-BE49-F238E27FC236}">
                <a16:creationId xmlns:a16="http://schemas.microsoft.com/office/drawing/2014/main" id="{4ED910BD-4D7D-E46E-55E9-0FBDC1549933}"/>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CasellaDiTesto 6">
            <a:extLst>
              <a:ext uri="{FF2B5EF4-FFF2-40B4-BE49-F238E27FC236}">
                <a16:creationId xmlns:a16="http://schemas.microsoft.com/office/drawing/2014/main" id="{390CD107-5683-836E-9492-5AA4CA973AF3}"/>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0891724-D8EC-1B33-AC0B-2E3C2EC81B3D}"/>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3" name="Immagine 2">
            <a:extLst>
              <a:ext uri="{FF2B5EF4-FFF2-40B4-BE49-F238E27FC236}">
                <a16:creationId xmlns:a16="http://schemas.microsoft.com/office/drawing/2014/main" id="{9A65DDCC-2CFE-F0D5-CC9A-A076BB5B2A01}"/>
              </a:ext>
            </a:extLst>
          </p:cNvPr>
          <p:cNvPicPr>
            <a:picLocks noChangeAspect="1"/>
          </p:cNvPicPr>
          <p:nvPr/>
        </p:nvPicPr>
        <p:blipFill>
          <a:blip r:embed="rId3">
            <a:extLst>
              <a:ext uri="{28A0092B-C50C-407E-A947-70E740481C1C}">
                <a14:useLocalDpi xmlns:a14="http://schemas.microsoft.com/office/drawing/2010/main" val="0"/>
              </a:ext>
            </a:extLst>
          </a:blip>
          <a:srcRect l="10712" r="10712"/>
          <a:stretch/>
        </p:blipFill>
        <p:spPr>
          <a:xfrm>
            <a:off x="7232008" y="-836550"/>
            <a:ext cx="12872092" cy="134032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7" name="CasellaDiTesto 6">
            <a:extLst>
              <a:ext uri="{FF2B5EF4-FFF2-40B4-BE49-F238E27FC236}">
                <a16:creationId xmlns:a16="http://schemas.microsoft.com/office/drawing/2014/main" id="{834FAECE-5E8A-EB97-4E1C-B6E43F2DB565}"/>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b="1"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darker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higher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CasellaDiTesto 8">
            <a:extLst>
              <a:ext uri="{FF2B5EF4-FFF2-40B4-BE49-F238E27FC236}">
                <a16:creationId xmlns:a16="http://schemas.microsoft.com/office/drawing/2014/main" id="{0C7E11A4-9AE5-F4EC-A76B-B471602CF6E8}"/>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3806</TotalTime>
  <Words>1447</Words>
  <Application>Microsoft Office PowerPoint</Application>
  <PresentationFormat>Personalizzato</PresentationFormat>
  <Paragraphs>235</Paragraphs>
  <Slides>21</Slides>
  <Notes>10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21</vt:i4>
      </vt:variant>
    </vt:vector>
  </HeadingPairs>
  <TitlesOfParts>
    <vt:vector size="25" baseType="lpstr">
      <vt:lpstr>Arial</vt:lpstr>
      <vt:lpstr>Calibri</vt:lpstr>
      <vt:lpstr>Calibri Light</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75</cp:revision>
  <dcterms:created xsi:type="dcterms:W3CDTF">2022-09-19T06:36:01Z</dcterms:created>
  <dcterms:modified xsi:type="dcterms:W3CDTF">2023-03-09T21:07:01Z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